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77" r:id="rId7"/>
    <p:sldId id="264" r:id="rId8"/>
    <p:sldId id="260" r:id="rId9"/>
    <p:sldId id="265" r:id="rId10"/>
    <p:sldId id="266" r:id="rId11"/>
    <p:sldId id="267" r:id="rId12"/>
    <p:sldId id="269" r:id="rId13"/>
    <p:sldId id="272" r:id="rId14"/>
    <p:sldId id="271" r:id="rId15"/>
    <p:sldId id="270" r:id="rId16"/>
    <p:sldId id="273" r:id="rId17"/>
    <p:sldId id="274" r:id="rId18"/>
    <p:sldId id="275" r:id="rId19"/>
    <p:sldId id="27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B6A2-3180-ED41-B51E-A3601133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26A0B-B77F-A147-8185-49956D94F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E4A8-C004-D24E-B447-BAF1318B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D37B5-A607-5749-AA95-3352FB661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3C214-6714-5145-AA19-92AE0DD2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F2DF-CF17-B840-84F6-9471BF93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78FDA-BDD7-0545-A21D-EBD123A30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E517B-3885-D446-B6F3-6BBDE4C8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581F-5994-DA42-893B-542E4AF8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F864A-D202-8542-8A74-F90C3502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9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57AF4-BAC5-0F4D-8DE1-7CAA96510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C81AB-BF01-BF44-A8A6-DB59291D7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C487-E10E-224C-A5C8-BB5EB94A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AD482-3ECE-2A45-95BD-DB397598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63555-F0B2-7C4A-BDBB-C80F255B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8FA9-8D3F-AC42-9154-59D2F59F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C9BB-092B-4440-86E2-0C188494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F639A-B6A8-8A43-A426-146F8501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AFA1-27D3-BC48-93E3-FC634E46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6C481-CBD2-2149-A3BB-18064C79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C45C-1504-774C-A855-FA385AFB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29C77-384D-4941-AF40-824267BC6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4071A-1FF1-BD46-9306-2DD8D118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E571-14B1-9B4D-A537-786F3B6E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DCBF-6625-804D-9785-36AAFCD5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4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3018-F726-C34F-9501-AB5C2560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D0F7-5BB0-4D46-AC50-73823EC43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64E3C-FD79-6348-80FE-1299095B7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B057-851F-6942-8FED-4A28AEBB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FE853-DC97-4E41-A3A1-23DD0E4E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2D3DB-C645-7041-B35A-A8022BD4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1FE4-1F05-9043-9C02-EE921F55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02A1D-7387-7445-9E6D-D83D113A9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97FD2-69F0-984B-A16E-79FCC8C79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BB1C4-A000-7B4D-8D06-AB7E6C988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EEE72-A56C-104C-B14F-1663C03B9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F20BC-4F07-DF44-A1DB-046F617F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FD957-065C-9545-8C62-B51D32B6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2A897-B6BE-ED4A-820B-FCA6A61D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2F0F-E8B1-6A41-A93E-ACB65BB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705D7-540B-014E-BA31-39E1E29E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F6FB1-49A9-9B4F-B2F8-D5CC3755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07F86-E970-A443-9A83-E61D90EF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CA350-96EC-1B4F-99D0-76298763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504A5-E72F-C849-8879-F4A46EF33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AAE6-AF78-3E4B-89F5-B0E0D049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5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F0DD-D3D8-3B4F-9003-2063D395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9C23-A7EF-274D-AE85-48797DB4D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B67E4-E006-8747-9598-1FE4ABD58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04259-2264-FB41-A1CB-9A362287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BB210-8FFD-C444-98E9-A255708B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A68DE-0B12-A541-8258-6D0D8CA1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2A52-E9AF-7E42-9B32-D5AF30CF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F0FAF-C63E-A845-A459-F7EC7EF77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BC83-BF3A-C140-81BB-FC7000AFB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355EA-B8C7-544A-B06B-2C008C02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93187-61C9-934F-A1EA-D96C8F28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46AFF-BB51-B447-B265-B16D52C8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4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5CFB7-CB34-264C-A923-AB41DF43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9C4A9-E7C3-4749-B82B-BAFA9A97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A9C92-9E8E-2A4F-8641-D5DC71F86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71FFB-1349-DB43-BE4B-5C049B40767E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1A45D-4BF9-514E-9E3B-CF3740168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73DD2-C26B-7B41-B020-6007010B8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40CD-30B7-0A4D-9A07-06EA49903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3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coban.com/2017/01/21/perceptr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enonstack.com/blog/artificial-neural-network-application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C840-61D3-024B-A0C1-660F873BD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Lecture 3</a:t>
            </a:r>
            <a:br>
              <a:rPr lang="en-US" dirty="0"/>
            </a:br>
            <a:r>
              <a:rPr lang="en-US" dirty="0"/>
              <a:t>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7EB52-C95A-9F45-91B9-DB248D241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978"/>
            <a:ext cx="9144000" cy="1272822"/>
          </a:xfrm>
        </p:spPr>
        <p:txBody>
          <a:bodyPr/>
          <a:lstStyle/>
          <a:p>
            <a:r>
              <a:rPr lang="en-US" dirty="0"/>
              <a:t>Lê Anh </a:t>
            </a:r>
            <a:r>
              <a:rPr lang="en-US" dirty="0" err="1"/>
              <a:t>Cường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6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6CF0-5E4E-3944-B7C3-7DB8928B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Artificial Neural Networks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9EB01-98D8-734A-8653-1829CC6A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78" y="1690688"/>
            <a:ext cx="6537678" cy="46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4B07-E819-7945-BC22-4FC1DBCC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CD9C-77CF-7C41-B546-39432CDCE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Neural Network is having two input units and one output units with no hidden layers. These are also known as single layer perceptron.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F4E2C-472C-B146-A42E-1B3482CC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78" y="3116791"/>
            <a:ext cx="6245502" cy="28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98AB-1CC5-2245-9596-DA6F94ED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D0242-191C-744D-A007-A63A9F91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18" y="1917700"/>
            <a:ext cx="6758232" cy="37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83AB-7B58-1B46-8C94-22C2578B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B56B8-8292-8148-88FE-3F83702D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9" y="1185333"/>
            <a:ext cx="7780203" cy="51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1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37DE-C38C-5C48-AD3C-A2EADB83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02EAC-DA32-2442-8369-B75CB174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11" y="1527175"/>
            <a:ext cx="6375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62A7-1E82-AB49-A2D1-315C2739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9E46-9B36-2847-957E-0E9E890C1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https://machinelearningcoban.com/2017/01/21/perceptron/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0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02B8-88A6-AE44-ABC0-A4B614C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perceptron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1647-6E00-2641-BEE6-38E58019D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different activation functions </a:t>
            </a:r>
          </a:p>
        </p:txBody>
      </p:sp>
    </p:spTree>
    <p:extLst>
      <p:ext uri="{BB962C8B-B14F-4D97-AF65-F5344CB8AC3E}">
        <p14:creationId xmlns:p14="http://schemas.microsoft.com/office/powerpoint/2010/main" val="181062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D708-9B92-EF40-94B3-F89A00B8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Perceptron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F62F6-621C-3B4A-BC7D-13C7A84E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11" y="1878894"/>
            <a:ext cx="29845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98B1E-971F-F94D-A563-7F7F2970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11" y="2435400"/>
            <a:ext cx="29083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55E2E-314A-EB47-81B0-4CEAACFC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11" y="3317701"/>
            <a:ext cx="36830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7906E-3D61-9348-B6EF-F9513E379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247" y="3865737"/>
            <a:ext cx="3820451" cy="2627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8F37E-633A-8841-A6D5-F7563E8DA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143250"/>
            <a:ext cx="42672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EE4B4-3FEB-484C-9B13-B9E5ADAF4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456" y="4568302"/>
            <a:ext cx="42672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F77A7-9CFB-1F42-BA09-F61C2A3B8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279" y="5335411"/>
            <a:ext cx="2324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04E4-813C-284E-B4DC-72CD1639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Perceptron: loss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61D28-4848-CE42-9A81-3E25DE22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28" y="1900062"/>
            <a:ext cx="3390900" cy="800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58A220-DB69-C04D-B4FA-07C88A35B529}"/>
              </a:ext>
            </a:extLst>
          </p:cNvPr>
          <p:cNvSpPr/>
          <p:nvPr/>
        </p:nvSpPr>
        <p:spPr>
          <a:xfrm>
            <a:off x="2393245" y="26904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Loss function counts the missed classified, in that case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and </a:t>
            </a:r>
            <a:r>
              <a:rPr lang="en-US" dirty="0" err="1"/>
              <a:t>sgn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) are opposite signs, therefore: −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sgn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xi</a:t>
            </a:r>
            <a:r>
              <a:rPr lang="en-US" dirty="0"/>
              <a:t>)=1.</a:t>
            </a:r>
          </a:p>
          <a:p>
            <a:r>
              <a:rPr lang="en-US" dirty="0"/>
              <a:t>However, it is discrete then difficult to calculate derivative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A8BC7-EB2E-714C-9E5A-85E333BA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28" y="4127101"/>
            <a:ext cx="2832100" cy="9144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E95BC03-0DAE-6046-B6FA-451B19B085F8}"/>
              </a:ext>
            </a:extLst>
          </p:cNvPr>
          <p:cNvSpPr/>
          <p:nvPr/>
        </p:nvSpPr>
        <p:spPr>
          <a:xfrm>
            <a:off x="3002844" y="4323644"/>
            <a:ext cx="666045" cy="395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04E4-813C-284E-B4DC-72CD1639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Perceptron: update weight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A8BC7-EB2E-714C-9E5A-85E333B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867" y="1812878"/>
            <a:ext cx="3030361" cy="978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10883-156E-8F43-BDA7-D5ADD985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50" y="3105150"/>
            <a:ext cx="3589278" cy="785636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837B4E65-F290-F742-8E48-8CF634387C08}"/>
              </a:ext>
            </a:extLst>
          </p:cNvPr>
          <p:cNvSpPr/>
          <p:nvPr/>
        </p:nvSpPr>
        <p:spPr>
          <a:xfrm>
            <a:off x="7128934" y="3049411"/>
            <a:ext cx="1896533" cy="9235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56F7C08-462D-544C-BA9C-B8C775416D72}"/>
              </a:ext>
            </a:extLst>
          </p:cNvPr>
          <p:cNvSpPr/>
          <p:nvPr/>
        </p:nvSpPr>
        <p:spPr>
          <a:xfrm>
            <a:off x="7128934" y="1744310"/>
            <a:ext cx="1896533" cy="9235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7679E-7783-F448-B1FD-775DF391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990" y="4396317"/>
            <a:ext cx="2525010" cy="747536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41BD0670-D670-CB41-ADD6-04D97246949A}"/>
              </a:ext>
            </a:extLst>
          </p:cNvPr>
          <p:cNvSpPr/>
          <p:nvPr/>
        </p:nvSpPr>
        <p:spPr>
          <a:xfrm>
            <a:off x="7128934" y="4308298"/>
            <a:ext cx="1896533" cy="9235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weight</a:t>
            </a:r>
          </a:p>
        </p:txBody>
      </p:sp>
    </p:spTree>
    <p:extLst>
      <p:ext uri="{BB962C8B-B14F-4D97-AF65-F5344CB8AC3E}">
        <p14:creationId xmlns:p14="http://schemas.microsoft.com/office/powerpoint/2010/main" val="384892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09C6-2F37-FB4C-8092-8ED4EFAB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E699F-5A0D-AC42-9050-E25C5E32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Neuron </a:t>
            </a:r>
          </a:p>
          <a:p>
            <a:r>
              <a:rPr lang="en-US" dirty="0"/>
              <a:t>Artificial Neural Network 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Learning Perceptron </a:t>
            </a:r>
          </a:p>
          <a:p>
            <a:r>
              <a:rPr lang="en-US" dirty="0"/>
              <a:t>Application of Perceptron </a:t>
            </a:r>
          </a:p>
        </p:txBody>
      </p:sp>
    </p:spTree>
    <p:extLst>
      <p:ext uri="{BB962C8B-B14F-4D97-AF65-F5344CB8AC3E}">
        <p14:creationId xmlns:p14="http://schemas.microsoft.com/office/powerpoint/2010/main" val="169889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3255-29DF-4F49-87E0-264B1350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2DC0-6805-5A4E-B1DA-23A8C5A7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https://www.xenonstack.com/blog/artificial-neural-network-applications/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9A41-BE4D-0144-B8C5-B79C54DF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39A94-4EB5-234C-88C0-67534EA1F4DB}"/>
              </a:ext>
            </a:extLst>
          </p:cNvPr>
          <p:cNvSpPr/>
          <p:nvPr/>
        </p:nvSpPr>
        <p:spPr>
          <a:xfrm>
            <a:off x="1095022" y="3429000"/>
            <a:ext cx="96858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Function of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nBreakingSpaceOverride"/>
              </a:rPr>
              <a:t>Dendrite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(</a:t>
            </a:r>
            <a:r>
              <a:rPr lang="en-US" i="0" dirty="0" err="1">
                <a:solidFill>
                  <a:srgbClr val="000000"/>
                </a:solidFill>
                <a:effectLst/>
                <a:latin typeface="NonBreakingSpaceOverride"/>
              </a:rPr>
              <a:t>đuôi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 gai)</a:t>
            </a:r>
            <a:endParaRPr lang="en-US" i="0" dirty="0">
              <a:solidFill>
                <a:srgbClr val="E7473C"/>
              </a:solidFill>
              <a:effectLst/>
              <a:latin typeface="NonBreakingSpaceOverride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NonBreakingSpaceOverride"/>
              </a:rPr>
              <a:t>It receives signals from other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nBreakingSpaceOverride"/>
              </a:rPr>
              <a:t>Soma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(cell body)</a:t>
            </a:r>
            <a:endParaRPr lang="en-US" b="1" i="0" dirty="0">
              <a:solidFill>
                <a:srgbClr val="E7473C"/>
              </a:solidFill>
              <a:effectLst/>
              <a:latin typeface="NonBreakingSpaceOverride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NonBreakingSpaceOverride"/>
              </a:rPr>
              <a:t>It sums all the incoming signals to generate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nBreakingSpaceOverride"/>
              </a:rPr>
              <a:t>Axon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Structure 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(</a:t>
            </a:r>
            <a:r>
              <a:rPr lang="en-US" i="0" dirty="0" err="1">
                <a:solidFill>
                  <a:srgbClr val="000000"/>
                </a:solidFill>
                <a:effectLst/>
                <a:latin typeface="NonBreakingSpaceOverride"/>
              </a:rPr>
              <a:t>cấu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 </a:t>
            </a:r>
            <a:r>
              <a:rPr lang="en-US" i="0" dirty="0" err="1">
                <a:solidFill>
                  <a:srgbClr val="000000"/>
                </a:solidFill>
                <a:effectLst/>
                <a:latin typeface="NonBreakingSpaceOverride"/>
              </a:rPr>
              <a:t>trúc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 </a:t>
            </a:r>
            <a:r>
              <a:rPr lang="en-US" i="0" dirty="0" err="1">
                <a:solidFill>
                  <a:srgbClr val="000000"/>
                </a:solidFill>
                <a:effectLst/>
                <a:latin typeface="NonBreakingSpaceOverride"/>
              </a:rPr>
              <a:t>trục</a:t>
            </a:r>
            <a:r>
              <a:rPr lang="en-US" i="0" dirty="0">
                <a:solidFill>
                  <a:srgbClr val="000000"/>
                </a:solidFill>
                <a:effectLst/>
                <a:latin typeface="NonBreakingSpaceOverride"/>
              </a:rPr>
              <a:t>)</a:t>
            </a:r>
            <a:endParaRPr lang="en-US" i="0" dirty="0">
              <a:solidFill>
                <a:srgbClr val="E7473C"/>
              </a:solidFill>
              <a:effectLst/>
              <a:latin typeface="NonBreakingSpaceOverride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NonBreakingSpaceOverride"/>
              </a:rPr>
              <a:t>When the sum reaches a threshold value, neuron fires and the signal travels down the axon to the other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nBreakingSpaceOverride"/>
              </a:rPr>
              <a:t>Synapses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Working (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onBreakingSpaceOverride"/>
              </a:rPr>
              <a:t>khớp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onBreakingSpaceOverride"/>
              </a:rPr>
              <a:t>thần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onBreakingSpaceOverride"/>
              </a:rPr>
              <a:t>kinh</a:t>
            </a:r>
            <a:r>
              <a:rPr lang="en-US" b="1" i="0" dirty="0">
                <a:solidFill>
                  <a:srgbClr val="000000"/>
                </a:solidFill>
                <a:effectLst/>
                <a:latin typeface="NonBreakingSpaceOverride"/>
              </a:rPr>
              <a:t>)</a:t>
            </a:r>
            <a:endParaRPr lang="en-US" b="1" i="0" dirty="0">
              <a:solidFill>
                <a:srgbClr val="E7473C"/>
              </a:solidFill>
              <a:effectLst/>
              <a:latin typeface="NonBreakingSpaceOverride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NonBreakingSpaceOverride"/>
              </a:rPr>
              <a:t>The point of interconnection of one neuron with other neurons. The amount of signal transmitted depend upon the strength (synaptic weights) of the connections.</a:t>
            </a: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NonBreakingSpaceOverride"/>
              </a:rPr>
              <a:t>The connections can be inhibitory (decreasing strength) or excitatory (increasing strength) in nature.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74107-A59A-A349-8464-C004AD23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83" y="1297517"/>
            <a:ext cx="5620328" cy="21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8115-19EF-1A4A-AFA0-EE4A78FB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1FD70-BEBA-C14B-92D1-D690EC54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00" y="3286302"/>
            <a:ext cx="5840234" cy="2936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2D44E-B7CE-F84E-AD65-DB0717A3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61" y="1027906"/>
            <a:ext cx="5356383" cy="20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0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6694-93B6-A24D-92AF-BB4152A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Single Perceptron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67E74-D6D5-C740-81B7-FD9587F5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72" y="1882987"/>
            <a:ext cx="8236656" cy="44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FA51B1-1BD4-B14C-9C05-76591154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95" y="1325879"/>
            <a:ext cx="7436005" cy="44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0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6694-93B6-A24D-92AF-BB4152A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Network: Multi-Perceptron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3874-0611-234B-81DE-DD1527B4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2103260"/>
            <a:ext cx="8650252" cy="36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0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96C8-5665-5B46-89B9-E5414CEA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Difference Between Artificial Neural Networks (ANN) and Biological Neural Networks (BNN)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0B6A5-2837-9641-82A2-A9025561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8756650" cy="48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7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6CF0-5E4E-3944-B7C3-7DB8928B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Artificial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D37D3-4E0F-7A4A-9834-9F505448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97" y="1814031"/>
            <a:ext cx="8573205" cy="44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286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NonBreakingSpaceOverride</vt:lpstr>
      <vt:lpstr>Office Theme</vt:lpstr>
      <vt:lpstr>Lecture 3 Perceptron</vt:lpstr>
      <vt:lpstr>Outline</vt:lpstr>
      <vt:lpstr>Biological Neuron </vt:lpstr>
      <vt:lpstr>Biological Neuron</vt:lpstr>
      <vt:lpstr>Artificial Neural Network: Single Perceptron  </vt:lpstr>
      <vt:lpstr>PowerPoint Presentation</vt:lpstr>
      <vt:lpstr>Artificial Neural Network: Multi-Perceptron  </vt:lpstr>
      <vt:lpstr>Difference Between Artificial Neural Networks (ANN) and Biological Neural Networks (BNN)</vt:lpstr>
      <vt:lpstr>Types of Artificial Neural Networks</vt:lpstr>
      <vt:lpstr>Types of Artificial Neural Networks</vt:lpstr>
      <vt:lpstr>Perceptron</vt:lpstr>
      <vt:lpstr>Perceptron</vt:lpstr>
      <vt:lpstr>Activation functions</vt:lpstr>
      <vt:lpstr>Activation functions</vt:lpstr>
      <vt:lpstr>Learning Perceptron</vt:lpstr>
      <vt:lpstr>Learning perceptron </vt:lpstr>
      <vt:lpstr>Learning Perceptron </vt:lpstr>
      <vt:lpstr>Learning Perceptron: loss function </vt:lpstr>
      <vt:lpstr>Learning Perceptron: update weight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Perceptron</dc:title>
  <dc:creator>Microsoft Office User</dc:creator>
  <cp:lastModifiedBy>Microsoft Office User</cp:lastModifiedBy>
  <cp:revision>24</cp:revision>
  <dcterms:created xsi:type="dcterms:W3CDTF">2019-09-08T16:42:40Z</dcterms:created>
  <dcterms:modified xsi:type="dcterms:W3CDTF">2020-02-27T07:53:28Z</dcterms:modified>
</cp:coreProperties>
</file>